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6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Georgia" panose="02040502050405020303" pitchFamily="18"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Raleway"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23959F-8BE6-4F40-AF5B-80830BF63103}">
  <a:tblStyle styleId="{2923959F-8BE6-4F40-AF5B-80830BF631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bdc84285c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bdc84285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1bdc84285c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1bdc84285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1bdc84285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1bdc84285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1bdc84285c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1bdc84285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1bdc84285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1bdc84285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1c1e32d549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1c1e32d549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bdc84285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1bdc84285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1bdc84285c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1bdc84285c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bdc84285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1bdc84285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1bdc84285c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1bdc84285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1bdc84285c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1bdc84285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1bdc84285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1bdc84285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51622d55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1bdc84285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1bdc84285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1bdc84285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1bdc84285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1bdc84285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1bdc84285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1bdc84285c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1bdc84285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1bdc84285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1bdc84285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bdc84285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1bdc84285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d9c67055b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LEGO DOE PROJECT</a:t>
            </a:r>
            <a:endParaRPr/>
          </a:p>
        </p:txBody>
      </p:sp>
      <p:sp>
        <p:nvSpPr>
          <p:cNvPr id="139" name="Google Shape;139;p17"/>
          <p:cNvSpPr txBox="1">
            <a:spLocks noGrp="1"/>
          </p:cNvSpPr>
          <p:nvPr>
            <p:ph type="subTitle" idx="1"/>
          </p:nvPr>
        </p:nvSpPr>
        <p:spPr>
          <a:xfrm>
            <a:off x="870975" y="3150125"/>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Team 102</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YU CHENG CHANG</a:t>
            </a:r>
            <a:endParaRPr dirty="0"/>
          </a:p>
          <a:p>
            <a:pPr marL="0" lvl="0" indent="0" algn="l" rtl="0">
              <a:spcBef>
                <a:spcPts val="0"/>
              </a:spcBef>
              <a:spcAft>
                <a:spcPts val="0"/>
              </a:spcAft>
              <a:buNone/>
            </a:pPr>
            <a:r>
              <a:rPr lang="en" dirty="0"/>
              <a:t>Srihitha Donta</a:t>
            </a:r>
            <a:endParaRPr dirty="0"/>
          </a:p>
          <a:p>
            <a:pPr marL="0" lvl="0" indent="0" algn="l" rtl="0">
              <a:spcBef>
                <a:spcPts val="0"/>
              </a:spcBef>
              <a:spcAft>
                <a:spcPts val="0"/>
              </a:spcAft>
              <a:buNone/>
            </a:pPr>
            <a:r>
              <a:rPr lang="en" dirty="0"/>
              <a:t>Jeffrey John Kennedy</a:t>
            </a:r>
            <a:endParaRPr dirty="0"/>
          </a:p>
          <a:p>
            <a:pPr marL="0" lvl="0" indent="0" algn="l" rtl="0">
              <a:spcBef>
                <a:spcPts val="0"/>
              </a:spcBef>
              <a:spcAft>
                <a:spcPts val="0"/>
              </a:spcAft>
              <a:buNone/>
            </a:pPr>
            <a:r>
              <a:rPr lang="en" dirty="0"/>
              <a:t>Ujwala Kavya Jayarama</a:t>
            </a:r>
            <a:endParaRPr dirty="0"/>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7"/>
          <p:cNvPicPr preferRelativeResize="0"/>
          <p:nvPr/>
        </p:nvPicPr>
        <p:blipFill>
          <a:blip r:embed="rId3">
            <a:alphaModFix/>
          </a:blip>
          <a:stretch>
            <a:fillRect/>
          </a:stretch>
        </p:blipFill>
        <p:spPr>
          <a:xfrm>
            <a:off x="348750" y="588950"/>
            <a:ext cx="6692475" cy="4449850"/>
          </a:xfrm>
          <a:prstGeom prst="rect">
            <a:avLst/>
          </a:prstGeom>
          <a:noFill/>
          <a:ln>
            <a:noFill/>
          </a:ln>
        </p:spPr>
      </p:pic>
      <p:pic>
        <p:nvPicPr>
          <p:cNvPr id="199" name="Google Shape;199;p27"/>
          <p:cNvPicPr preferRelativeResize="0"/>
          <p:nvPr/>
        </p:nvPicPr>
        <p:blipFill>
          <a:blip r:embed="rId4">
            <a:alphaModFix/>
          </a:blip>
          <a:stretch>
            <a:fillRect/>
          </a:stretch>
        </p:blipFill>
        <p:spPr>
          <a:xfrm>
            <a:off x="4836750" y="3964500"/>
            <a:ext cx="4087099" cy="77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Remodelling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body" idx="1"/>
          </p:nvPr>
        </p:nvSpPr>
        <p:spPr>
          <a:xfrm>
            <a:off x="1028700" y="2300825"/>
            <a:ext cx="1873200" cy="55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Removing wheel base </a:t>
            </a:r>
            <a:endParaRPr dirty="0"/>
          </a:p>
        </p:txBody>
      </p:sp>
      <p:pic>
        <p:nvPicPr>
          <p:cNvPr id="210" name="Google Shape;210;p29"/>
          <p:cNvPicPr preferRelativeResize="0"/>
          <p:nvPr/>
        </p:nvPicPr>
        <p:blipFill>
          <a:blip r:embed="rId3">
            <a:alphaModFix/>
          </a:blip>
          <a:stretch>
            <a:fillRect/>
          </a:stretch>
        </p:blipFill>
        <p:spPr>
          <a:xfrm>
            <a:off x="672075" y="1274250"/>
            <a:ext cx="3648191" cy="969450"/>
          </a:xfrm>
          <a:prstGeom prst="rect">
            <a:avLst/>
          </a:prstGeom>
          <a:noFill/>
          <a:ln>
            <a:noFill/>
          </a:ln>
        </p:spPr>
      </p:pic>
      <p:pic>
        <p:nvPicPr>
          <p:cNvPr id="211" name="Google Shape;211;p29"/>
          <p:cNvPicPr preferRelativeResize="0"/>
          <p:nvPr/>
        </p:nvPicPr>
        <p:blipFill>
          <a:blip r:embed="rId3">
            <a:alphaModFix/>
          </a:blip>
          <a:stretch>
            <a:fillRect/>
          </a:stretch>
        </p:blipFill>
        <p:spPr>
          <a:xfrm>
            <a:off x="4646100" y="1296450"/>
            <a:ext cx="3648193" cy="969450"/>
          </a:xfrm>
          <a:prstGeom prst="rect">
            <a:avLst/>
          </a:prstGeom>
          <a:noFill/>
          <a:ln>
            <a:noFill/>
          </a:ln>
        </p:spPr>
      </p:pic>
      <p:sp>
        <p:nvSpPr>
          <p:cNvPr id="212" name="Google Shape;212;p29"/>
          <p:cNvSpPr txBox="1">
            <a:spLocks noGrp="1"/>
          </p:cNvSpPr>
          <p:nvPr>
            <p:ph type="body" idx="1"/>
          </p:nvPr>
        </p:nvSpPr>
        <p:spPr>
          <a:xfrm>
            <a:off x="5118100" y="2357975"/>
            <a:ext cx="2482800" cy="55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Removing Axle-base * wheel size </a:t>
            </a:r>
            <a:endParaRPr dirty="0"/>
          </a:p>
        </p:txBody>
      </p:sp>
      <p:pic>
        <p:nvPicPr>
          <p:cNvPr id="213" name="Google Shape;213;p29"/>
          <p:cNvPicPr preferRelativeResize="0"/>
          <p:nvPr/>
        </p:nvPicPr>
        <p:blipFill>
          <a:blip r:embed="rId4">
            <a:alphaModFix/>
          </a:blip>
          <a:stretch>
            <a:fillRect/>
          </a:stretch>
        </p:blipFill>
        <p:spPr>
          <a:xfrm>
            <a:off x="794200" y="2808250"/>
            <a:ext cx="3995732" cy="1013850"/>
          </a:xfrm>
          <a:prstGeom prst="rect">
            <a:avLst/>
          </a:prstGeom>
          <a:noFill/>
          <a:ln>
            <a:noFill/>
          </a:ln>
        </p:spPr>
      </p:pic>
      <p:sp>
        <p:nvSpPr>
          <p:cNvPr id="214" name="Google Shape;214;p29"/>
          <p:cNvSpPr txBox="1">
            <a:spLocks noGrp="1"/>
          </p:cNvSpPr>
          <p:nvPr>
            <p:ph type="body" idx="1"/>
          </p:nvPr>
        </p:nvSpPr>
        <p:spPr>
          <a:xfrm>
            <a:off x="922875" y="3617400"/>
            <a:ext cx="2793900" cy="55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Removing axle base* wheel base </a:t>
            </a:r>
            <a:endParaRPr dirty="0"/>
          </a:p>
        </p:txBody>
      </p:sp>
      <p:pic>
        <p:nvPicPr>
          <p:cNvPr id="215" name="Google Shape;215;p29"/>
          <p:cNvPicPr preferRelativeResize="0"/>
          <p:nvPr/>
        </p:nvPicPr>
        <p:blipFill>
          <a:blip r:embed="rId5">
            <a:alphaModFix/>
          </a:blip>
          <a:stretch>
            <a:fillRect/>
          </a:stretch>
        </p:blipFill>
        <p:spPr>
          <a:xfrm>
            <a:off x="4572000" y="2908175"/>
            <a:ext cx="3240625" cy="814000"/>
          </a:xfrm>
          <a:prstGeom prst="rect">
            <a:avLst/>
          </a:prstGeom>
          <a:noFill/>
          <a:ln>
            <a:noFill/>
          </a:ln>
        </p:spPr>
      </p:pic>
      <p:sp>
        <p:nvSpPr>
          <p:cNvPr id="216" name="Google Shape;216;p29"/>
          <p:cNvSpPr txBox="1">
            <a:spLocks noGrp="1"/>
          </p:cNvSpPr>
          <p:nvPr>
            <p:ph type="body" idx="1"/>
          </p:nvPr>
        </p:nvSpPr>
        <p:spPr>
          <a:xfrm>
            <a:off x="4825450" y="3617400"/>
            <a:ext cx="3706800" cy="55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Removing base*weight distribution* wheel size </a:t>
            </a:r>
            <a:endParaRPr dirty="0"/>
          </a:p>
        </p:txBody>
      </p:sp>
      <p:pic>
        <p:nvPicPr>
          <p:cNvPr id="217" name="Google Shape;217;p29"/>
          <p:cNvPicPr preferRelativeResize="0"/>
          <p:nvPr/>
        </p:nvPicPr>
        <p:blipFill>
          <a:blip r:embed="rId6">
            <a:alphaModFix/>
          </a:blip>
          <a:stretch>
            <a:fillRect/>
          </a:stretch>
        </p:blipFill>
        <p:spPr>
          <a:xfrm>
            <a:off x="794188" y="3972975"/>
            <a:ext cx="3571049" cy="769259"/>
          </a:xfrm>
          <a:prstGeom prst="rect">
            <a:avLst/>
          </a:prstGeom>
          <a:noFill/>
          <a:ln>
            <a:noFill/>
          </a:ln>
        </p:spPr>
      </p:pic>
      <p:sp>
        <p:nvSpPr>
          <p:cNvPr id="218" name="Google Shape;218;p29"/>
          <p:cNvSpPr txBox="1">
            <a:spLocks noGrp="1"/>
          </p:cNvSpPr>
          <p:nvPr>
            <p:ph type="body" idx="1"/>
          </p:nvPr>
        </p:nvSpPr>
        <p:spPr>
          <a:xfrm>
            <a:off x="755563" y="4742225"/>
            <a:ext cx="3648300" cy="55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Removing base*wheel size*wheel base</a:t>
            </a:r>
            <a:endParaRPr dirty="0"/>
          </a:p>
        </p:txBody>
      </p:sp>
      <p:sp>
        <p:nvSpPr>
          <p:cNvPr id="219" name="Google Shape;219;p29"/>
          <p:cNvSpPr txBox="1"/>
          <p:nvPr/>
        </p:nvSpPr>
        <p:spPr>
          <a:xfrm>
            <a:off x="595350" y="629750"/>
            <a:ext cx="5309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Lato"/>
                <a:ea typeface="Lato"/>
                <a:cs typeface="Lato"/>
                <a:sym typeface="Lato"/>
              </a:rPr>
              <a:t>Removing Non-Significant Variables</a:t>
            </a:r>
            <a:endParaRPr sz="1600" b="1">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0"/>
          <p:cNvPicPr preferRelativeResize="0"/>
          <p:nvPr/>
        </p:nvPicPr>
        <p:blipFill>
          <a:blip r:embed="rId3">
            <a:alphaModFix/>
          </a:blip>
          <a:stretch>
            <a:fillRect/>
          </a:stretch>
        </p:blipFill>
        <p:spPr>
          <a:xfrm>
            <a:off x="59797" y="3342200"/>
            <a:ext cx="5233976" cy="1717050"/>
          </a:xfrm>
          <a:prstGeom prst="rect">
            <a:avLst/>
          </a:prstGeom>
          <a:noFill/>
          <a:ln>
            <a:noFill/>
          </a:ln>
        </p:spPr>
      </p:pic>
      <p:pic>
        <p:nvPicPr>
          <p:cNvPr id="225" name="Google Shape;225;p30"/>
          <p:cNvPicPr preferRelativeResize="0"/>
          <p:nvPr/>
        </p:nvPicPr>
        <p:blipFill>
          <a:blip r:embed="rId4">
            <a:alphaModFix/>
          </a:blip>
          <a:stretch>
            <a:fillRect/>
          </a:stretch>
        </p:blipFill>
        <p:spPr>
          <a:xfrm>
            <a:off x="152400" y="152400"/>
            <a:ext cx="8131900" cy="2766175"/>
          </a:xfrm>
          <a:prstGeom prst="rect">
            <a:avLst/>
          </a:prstGeom>
          <a:noFill/>
          <a:ln>
            <a:noFill/>
          </a:ln>
        </p:spPr>
      </p:pic>
      <p:pic>
        <p:nvPicPr>
          <p:cNvPr id="226" name="Google Shape;226;p30"/>
          <p:cNvPicPr preferRelativeResize="0"/>
          <p:nvPr/>
        </p:nvPicPr>
        <p:blipFill>
          <a:blip r:embed="rId5">
            <a:alphaModFix/>
          </a:blip>
          <a:stretch>
            <a:fillRect/>
          </a:stretch>
        </p:blipFill>
        <p:spPr>
          <a:xfrm>
            <a:off x="152401" y="3856225"/>
            <a:ext cx="4765656" cy="1287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1"/>
          <p:cNvPicPr preferRelativeResize="0"/>
          <p:nvPr/>
        </p:nvPicPr>
        <p:blipFill>
          <a:blip r:embed="rId3">
            <a:alphaModFix/>
          </a:blip>
          <a:stretch>
            <a:fillRect/>
          </a:stretch>
        </p:blipFill>
        <p:spPr>
          <a:xfrm>
            <a:off x="152400" y="152400"/>
            <a:ext cx="7115984" cy="1466650"/>
          </a:xfrm>
          <a:prstGeom prst="rect">
            <a:avLst/>
          </a:prstGeom>
          <a:noFill/>
          <a:ln>
            <a:noFill/>
          </a:ln>
        </p:spPr>
      </p:pic>
      <p:pic>
        <p:nvPicPr>
          <p:cNvPr id="232" name="Google Shape;232;p31"/>
          <p:cNvPicPr preferRelativeResize="0"/>
          <p:nvPr/>
        </p:nvPicPr>
        <p:blipFill>
          <a:blip r:embed="rId4">
            <a:alphaModFix/>
          </a:blip>
          <a:stretch>
            <a:fillRect/>
          </a:stretch>
        </p:blipFill>
        <p:spPr>
          <a:xfrm>
            <a:off x="91600" y="1346525"/>
            <a:ext cx="8459424" cy="344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 name="Google Shape;237;p32"/>
          <p:cNvPicPr preferRelativeResize="0"/>
          <p:nvPr/>
        </p:nvPicPr>
        <p:blipFill>
          <a:blip r:embed="rId3">
            <a:alphaModFix/>
          </a:blip>
          <a:stretch>
            <a:fillRect/>
          </a:stretch>
        </p:blipFill>
        <p:spPr>
          <a:xfrm>
            <a:off x="462575" y="467381"/>
            <a:ext cx="5361500" cy="4500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3"/>
          <p:cNvPicPr preferRelativeResize="0"/>
          <p:nvPr/>
        </p:nvPicPr>
        <p:blipFill>
          <a:blip r:embed="rId3">
            <a:alphaModFix/>
          </a:blip>
          <a:stretch>
            <a:fillRect/>
          </a:stretch>
        </p:blipFill>
        <p:spPr>
          <a:xfrm>
            <a:off x="429150" y="157175"/>
            <a:ext cx="8471050" cy="467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4"/>
          <p:cNvPicPr preferRelativeResize="0"/>
          <p:nvPr/>
        </p:nvPicPr>
        <p:blipFill>
          <a:blip r:embed="rId3">
            <a:alphaModFix/>
          </a:blip>
          <a:stretch>
            <a:fillRect/>
          </a:stretch>
        </p:blipFill>
        <p:spPr>
          <a:xfrm>
            <a:off x="276549" y="152400"/>
            <a:ext cx="7019925" cy="4705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5"/>
          <p:cNvPicPr preferRelativeResize="0"/>
          <p:nvPr/>
        </p:nvPicPr>
        <p:blipFill>
          <a:blip r:embed="rId3">
            <a:alphaModFix/>
          </a:blip>
          <a:stretch>
            <a:fillRect/>
          </a:stretch>
        </p:blipFill>
        <p:spPr>
          <a:xfrm>
            <a:off x="282063" y="236538"/>
            <a:ext cx="6696075" cy="4543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sp>
        <p:nvSpPr>
          <p:cNvPr id="146" name="Google Shape;146;p18"/>
          <p:cNvSpPr txBox="1">
            <a:spLocks noGrp="1"/>
          </p:cNvSpPr>
          <p:nvPr>
            <p:ph type="subTitle" idx="4294967295"/>
          </p:nvPr>
        </p:nvSpPr>
        <p:spPr>
          <a:xfrm>
            <a:off x="4423350" y="876127"/>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rPr>
              <a:t>Introduction and Experimental setup</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Design of Experiments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Analysis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Results and Insights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Re modelling</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summary</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6"/>
          <p:cNvSpPr txBox="1">
            <a:spLocks noGrp="1"/>
          </p:cNvSpPr>
          <p:nvPr>
            <p:ph type="body" idx="1"/>
          </p:nvPr>
        </p:nvSpPr>
        <p:spPr>
          <a:xfrm>
            <a:off x="399300" y="3687550"/>
            <a:ext cx="2936700" cy="6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Best performing model </a:t>
            </a:r>
            <a:endParaRPr/>
          </a:p>
        </p:txBody>
      </p:sp>
      <p:pic>
        <p:nvPicPr>
          <p:cNvPr id="258" name="Google Shape;258;p36"/>
          <p:cNvPicPr preferRelativeResize="0"/>
          <p:nvPr/>
        </p:nvPicPr>
        <p:blipFill>
          <a:blip r:embed="rId3">
            <a:alphaModFix/>
          </a:blip>
          <a:stretch>
            <a:fillRect/>
          </a:stretch>
        </p:blipFill>
        <p:spPr>
          <a:xfrm>
            <a:off x="351400" y="786622"/>
            <a:ext cx="3669952" cy="2752449"/>
          </a:xfrm>
          <a:prstGeom prst="rect">
            <a:avLst/>
          </a:prstGeom>
          <a:noFill/>
          <a:ln>
            <a:noFill/>
          </a:ln>
        </p:spPr>
      </p:pic>
      <p:pic>
        <p:nvPicPr>
          <p:cNvPr id="259" name="Google Shape;259;p36"/>
          <p:cNvPicPr preferRelativeResize="0"/>
          <p:nvPr/>
        </p:nvPicPr>
        <p:blipFill>
          <a:blip r:embed="rId4">
            <a:alphaModFix/>
          </a:blip>
          <a:stretch>
            <a:fillRect/>
          </a:stretch>
        </p:blipFill>
        <p:spPr>
          <a:xfrm>
            <a:off x="5019392" y="673275"/>
            <a:ext cx="3972208" cy="2979150"/>
          </a:xfrm>
          <a:prstGeom prst="rect">
            <a:avLst/>
          </a:prstGeom>
          <a:noFill/>
          <a:ln>
            <a:noFill/>
          </a:ln>
        </p:spPr>
      </p:pic>
      <p:sp>
        <p:nvSpPr>
          <p:cNvPr id="260" name="Google Shape;260;p36"/>
          <p:cNvSpPr txBox="1">
            <a:spLocks noGrp="1"/>
          </p:cNvSpPr>
          <p:nvPr>
            <p:ph type="body" idx="1"/>
          </p:nvPr>
        </p:nvSpPr>
        <p:spPr>
          <a:xfrm>
            <a:off x="5123700" y="3797600"/>
            <a:ext cx="2936700" cy="61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Worst  performing model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body" idx="1"/>
          </p:nvPr>
        </p:nvSpPr>
        <p:spPr>
          <a:xfrm>
            <a:off x="581300" y="1306275"/>
            <a:ext cx="76887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000000"/>
                </a:solidFill>
                <a:latin typeface="Georgia"/>
                <a:ea typeface="Georgia"/>
                <a:cs typeface="Georgia"/>
                <a:sym typeface="Georgia"/>
              </a:rPr>
              <a:t>Main Effects:</a:t>
            </a:r>
            <a:endParaRPr sz="1200">
              <a:solidFill>
                <a:srgbClr val="000000"/>
              </a:solidFill>
              <a:latin typeface="Georgia"/>
              <a:ea typeface="Georgia"/>
              <a:cs typeface="Georgia"/>
              <a:sym typeface="Georgia"/>
            </a:endParaRPr>
          </a:p>
          <a:p>
            <a:pPr marL="457200" lvl="0" indent="-304800" algn="l" rtl="0">
              <a:spcBef>
                <a:spcPts val="16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Axle Base and Weight Distribution have the most significant main effects (p-values &lt; 0.01)</a:t>
            </a:r>
            <a:endParaRPr sz="12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Wheel Size shows a marginally significant effect (p-value = 0.130)</a:t>
            </a:r>
            <a:endParaRPr sz="1200">
              <a:solidFill>
                <a:srgbClr val="000000"/>
              </a:solidFill>
              <a:latin typeface="Georgia"/>
              <a:ea typeface="Georgia"/>
              <a:cs typeface="Georgia"/>
              <a:sym typeface="Georgia"/>
            </a:endParaRPr>
          </a:p>
          <a:p>
            <a:pPr marL="0" lvl="0" indent="0" algn="l" rtl="0">
              <a:spcBef>
                <a:spcPts val="1500"/>
              </a:spcBef>
              <a:spcAft>
                <a:spcPts val="0"/>
              </a:spcAft>
              <a:buNone/>
            </a:pPr>
            <a:r>
              <a:rPr lang="en" sz="1200">
                <a:solidFill>
                  <a:srgbClr val="000000"/>
                </a:solidFill>
                <a:latin typeface="Georgia"/>
                <a:ea typeface="Georgia"/>
                <a:cs typeface="Georgia"/>
                <a:sym typeface="Georgia"/>
              </a:rPr>
              <a:t>Two-Way Interactions:</a:t>
            </a:r>
            <a:endParaRPr sz="1200">
              <a:solidFill>
                <a:srgbClr val="000000"/>
              </a:solidFill>
              <a:latin typeface="Georgia"/>
              <a:ea typeface="Georgia"/>
              <a:cs typeface="Georgia"/>
              <a:sym typeface="Georgia"/>
            </a:endParaRPr>
          </a:p>
          <a:p>
            <a:pPr marL="457200" lvl="0" indent="-304800" algn="l" rtl="0">
              <a:spcBef>
                <a:spcPts val="15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The interaction between Wheel Base and Axle Base is highly significant (p-value &lt; 0.001)</a:t>
            </a:r>
            <a:endParaRPr sz="12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Wheel BaseWeight Distribution and Weight DistributionWheel Size also show strong interactions</a:t>
            </a:r>
            <a:endParaRPr sz="1200">
              <a:solidFill>
                <a:srgbClr val="000000"/>
              </a:solidFill>
              <a:latin typeface="Georgia"/>
              <a:ea typeface="Georgia"/>
              <a:cs typeface="Georgia"/>
              <a:sym typeface="Georgia"/>
            </a:endParaRPr>
          </a:p>
          <a:p>
            <a:pPr marL="0" lvl="0" indent="0" algn="l" rtl="0">
              <a:spcBef>
                <a:spcPts val="1500"/>
              </a:spcBef>
              <a:spcAft>
                <a:spcPts val="0"/>
              </a:spcAft>
              <a:buNone/>
            </a:pPr>
            <a:r>
              <a:rPr lang="en" sz="1200">
                <a:solidFill>
                  <a:srgbClr val="000000"/>
                </a:solidFill>
                <a:latin typeface="Georgia"/>
                <a:ea typeface="Georgia"/>
                <a:cs typeface="Georgia"/>
                <a:sym typeface="Georgia"/>
              </a:rPr>
              <a:t>Three-Way Interactions:</a:t>
            </a:r>
            <a:endParaRPr sz="1200">
              <a:solidFill>
                <a:srgbClr val="000000"/>
              </a:solidFill>
              <a:latin typeface="Georgia"/>
              <a:ea typeface="Georgia"/>
              <a:cs typeface="Georgia"/>
              <a:sym typeface="Georgia"/>
            </a:endParaRPr>
          </a:p>
          <a:p>
            <a:pPr marL="457200" lvl="0" indent="-304800" algn="l" rtl="0">
              <a:spcBef>
                <a:spcPts val="15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Wheel Base and Axle Base and Wheel Size interaction is significant (p-value &lt; 0.001)</a:t>
            </a:r>
            <a:endParaRPr sz="12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Axle BaseWeight DistributionWheel Size also shows a significant effect</a:t>
            </a:r>
            <a:endParaRPr sz="1200">
              <a:solidFill>
                <a:srgbClr val="000000"/>
              </a:solidFill>
              <a:latin typeface="Georgia"/>
              <a:ea typeface="Georgia"/>
              <a:cs typeface="Georgia"/>
              <a:sym typeface="Georgia"/>
            </a:endParaRPr>
          </a:p>
          <a:p>
            <a:pPr marL="0" lvl="0" indent="0" algn="l" rtl="0">
              <a:spcBef>
                <a:spcPts val="1500"/>
              </a:spcBef>
              <a:spcAft>
                <a:spcPts val="0"/>
              </a:spcAft>
              <a:buNone/>
            </a:pPr>
            <a:endParaRPr sz="1200">
              <a:solidFill>
                <a:srgbClr val="000000"/>
              </a:solidFill>
              <a:latin typeface="Roboto"/>
              <a:ea typeface="Roboto"/>
              <a:cs typeface="Roboto"/>
              <a:sym typeface="Roboto"/>
            </a:endParaRPr>
          </a:p>
          <a:p>
            <a:pPr marL="0" lvl="0" indent="0" algn="l" rtl="0">
              <a:lnSpc>
                <a:spcPct val="150000"/>
              </a:lnSpc>
              <a:spcBef>
                <a:spcPts val="1500"/>
              </a:spcBef>
              <a:spcAft>
                <a:spcPts val="1600"/>
              </a:spcAft>
              <a:buNone/>
            </a:pP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Model diagnostics</a:t>
            </a:r>
            <a:endParaRPr>
              <a:latin typeface="Georgia"/>
              <a:ea typeface="Georgia"/>
              <a:cs typeface="Georgia"/>
              <a:sym typeface="Georgia"/>
            </a:endParaRPr>
          </a:p>
        </p:txBody>
      </p:sp>
      <p:sp>
        <p:nvSpPr>
          <p:cNvPr id="276" name="Google Shape;276;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Georgia"/>
                <a:ea typeface="Georgia"/>
                <a:cs typeface="Georgia"/>
                <a:sym typeface="Georgia"/>
              </a:rPr>
              <a:t>The model demonstrates strong predictive power with an R-squared value of 87.49%, indicating that it explains a large portion of the variability in the data.</a:t>
            </a:r>
            <a:endParaRPr dirty="0">
              <a:solidFill>
                <a:srgbClr val="000000"/>
              </a:solidFill>
              <a:latin typeface="Georgia"/>
              <a:ea typeface="Georgia"/>
              <a:cs typeface="Georgia"/>
              <a:sym typeface="Georgia"/>
            </a:endParaRPr>
          </a:p>
          <a:p>
            <a:pPr marL="0" lvl="0" indent="0" algn="l" rtl="0">
              <a:spcBef>
                <a:spcPts val="1600"/>
              </a:spcBef>
              <a:spcAft>
                <a:spcPts val="0"/>
              </a:spcAft>
              <a:buNone/>
            </a:pPr>
            <a:r>
              <a:rPr lang="en" dirty="0">
                <a:solidFill>
                  <a:srgbClr val="000000"/>
                </a:solidFill>
                <a:latin typeface="Georgia"/>
                <a:ea typeface="Georgia"/>
                <a:cs typeface="Georgia"/>
                <a:sym typeface="Georgia"/>
              </a:rPr>
              <a:t>All factors and interactions have a Variance Inflation Factor (VIF) of 1.00, indicating no multicollinearity issues</a:t>
            </a:r>
            <a:endParaRPr dirty="0">
              <a:solidFill>
                <a:srgbClr val="000000"/>
              </a:solidFill>
              <a:latin typeface="Georgia"/>
              <a:ea typeface="Georgia"/>
              <a:cs typeface="Georgia"/>
              <a:sym typeface="Georgia"/>
            </a:endParaRPr>
          </a:p>
          <a:p>
            <a:pPr marL="0" lvl="0" indent="0" algn="l" rtl="0">
              <a:spcBef>
                <a:spcPts val="1600"/>
              </a:spcBef>
              <a:spcAft>
                <a:spcPts val="1600"/>
              </a:spcAft>
              <a:buNone/>
            </a:pPr>
            <a:r>
              <a:rPr lang="en" dirty="0">
                <a:solidFill>
                  <a:srgbClr val="000000"/>
                </a:solidFill>
                <a:latin typeface="Georgia"/>
                <a:ea typeface="Georgia"/>
                <a:cs typeface="Georgia"/>
                <a:sym typeface="Georgia"/>
              </a:rPr>
              <a:t>Three observations (2, 13, and 41) have large standardized residuals, potentially indicating outliers</a:t>
            </a:r>
          </a:p>
          <a:p>
            <a:pPr marL="0" indent="0">
              <a:spcBef>
                <a:spcPts val="1600"/>
              </a:spcBef>
              <a:spcAft>
                <a:spcPts val="1600"/>
              </a:spcAft>
              <a:buNone/>
            </a:pPr>
            <a:r>
              <a:rPr lang="en-US" dirty="0">
                <a:solidFill>
                  <a:srgbClr val="000000"/>
                </a:solidFill>
                <a:effectLst/>
                <a:latin typeface="Georgia" panose="02040502050405020303" pitchFamily="18" charset="0"/>
                <a:ea typeface="Aptos" panose="020B0004020202020204" pitchFamily="34" charset="0"/>
                <a:cs typeface="Tunga" panose="020B0502040204020203" pitchFamily="34" charset="0"/>
              </a:rPr>
              <a:t>Intuitively when the weight is added on the back the distance travelled should have been more but in our experiment we got the models works better when the weight is added at the front this could be due to data discrepancy.</a:t>
            </a:r>
            <a:endParaRPr lang="en-US" dirty="0">
              <a:effectLst/>
              <a:latin typeface="Georgia" panose="02040502050405020303" pitchFamily="18" charset="0"/>
              <a:ea typeface="Aptos" panose="020B0004020202020204" pitchFamily="34" charset="0"/>
              <a:cs typeface="Tunga" panose="020B0502040204020203" pitchFamily="34" charset="0"/>
            </a:endParaRPr>
          </a:p>
          <a:p>
            <a:pPr marL="0" lvl="0" indent="0" algn="l" rtl="0">
              <a:spcBef>
                <a:spcPts val="1600"/>
              </a:spcBef>
              <a:spcAft>
                <a:spcPts val="1600"/>
              </a:spcAft>
              <a:buNone/>
            </a:pPr>
            <a:endParaRPr dirty="0">
              <a:solidFill>
                <a:srgbClr val="000000"/>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Challenges </a:t>
            </a:r>
            <a:endParaRPr>
              <a:latin typeface="Georgia"/>
              <a:ea typeface="Georgia"/>
              <a:cs typeface="Georgia"/>
              <a:sym typeface="Georgia"/>
            </a:endParaRPr>
          </a:p>
        </p:txBody>
      </p:sp>
      <p:sp>
        <p:nvSpPr>
          <p:cNvPr id="287" name="Google Shape;287;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Georgia"/>
                <a:ea typeface="Georgia"/>
                <a:cs typeface="Georgia"/>
                <a:sym typeface="Georgia"/>
              </a:rPr>
              <a:t>Ramp was uneven </a:t>
            </a:r>
            <a:endParaRPr sz="1600" dirty="0">
              <a:latin typeface="Georgia"/>
              <a:ea typeface="Georgia"/>
              <a:cs typeface="Georgia"/>
              <a:sym typeface="Georgia"/>
            </a:endParaRPr>
          </a:p>
          <a:p>
            <a:pPr marL="0" lvl="0" indent="0" algn="l" rtl="0">
              <a:spcBef>
                <a:spcPts val="1600"/>
              </a:spcBef>
              <a:spcAft>
                <a:spcPts val="0"/>
              </a:spcAft>
              <a:buNone/>
            </a:pPr>
            <a:r>
              <a:rPr lang="en" sz="1600" dirty="0">
                <a:latin typeface="Georgia"/>
                <a:ea typeface="Georgia"/>
                <a:cs typeface="Georgia"/>
                <a:sym typeface="Georgia"/>
              </a:rPr>
              <a:t>The hands had to be stable </a:t>
            </a:r>
            <a:endParaRPr sz="1600" dirty="0">
              <a:latin typeface="Georgia"/>
              <a:ea typeface="Georgia"/>
              <a:cs typeface="Georgia"/>
              <a:sym typeface="Georgia"/>
            </a:endParaRPr>
          </a:p>
          <a:p>
            <a:pPr marL="0" lvl="0" indent="0" algn="l" rtl="0">
              <a:spcBef>
                <a:spcPts val="1600"/>
              </a:spcBef>
              <a:spcAft>
                <a:spcPts val="0"/>
              </a:spcAft>
              <a:buNone/>
            </a:pPr>
            <a:endParaRPr dirty="0">
              <a:latin typeface="Georgia"/>
              <a:ea typeface="Georgia"/>
              <a:cs typeface="Georgia"/>
              <a:sym typeface="Georgia"/>
            </a:endParaRPr>
          </a:p>
          <a:p>
            <a:pPr marL="0" lvl="0" indent="0" algn="l" rtl="0">
              <a:spcBef>
                <a:spcPts val="1600"/>
              </a:spcBef>
              <a:spcAft>
                <a:spcPts val="1600"/>
              </a:spcAft>
              <a:buNone/>
            </a:pPr>
            <a:endParaRPr dirty="0">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2"/>
          <p:cNvSpPr txBox="1">
            <a:spLocks noGrp="1"/>
          </p:cNvSpPr>
          <p:nvPr>
            <p:ph type="body" idx="1"/>
          </p:nvPr>
        </p:nvSpPr>
        <p:spPr>
          <a:xfrm>
            <a:off x="727650" y="16873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rgbClr val="000000"/>
                </a:solidFill>
                <a:latin typeface="Georgia"/>
                <a:ea typeface="Georgia"/>
                <a:cs typeface="Georgia"/>
                <a:sym typeface="Georgia"/>
              </a:rPr>
              <a:t>This experiment showed that a smaller axle base (1.5), front weight distribution, and smaller wheel size improved the LEGO car’s travel distance by reducing resistance and improving energy. While wheelbase (3.5 or 5.0) had little effect, removing any factors caused the R² value to drop, meaning all factors contribute to performance. Focusing on axle base, weight distribution, and wheel size is key, but all factors should be considered for a complete analysis.</a:t>
            </a:r>
            <a:endParaRPr dirty="0">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a:t>
            </a:r>
            <a:endParaRPr sz="3000"/>
          </a:p>
        </p:txBody>
      </p:sp>
      <p:sp>
        <p:nvSpPr>
          <p:cNvPr id="157" name="Google Shape;157;p2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2"/>
                </a:solidFill>
                <a:latin typeface="Georgia"/>
                <a:ea typeface="Georgia"/>
                <a:cs typeface="Georgia"/>
                <a:sym typeface="Georgia"/>
              </a:rPr>
              <a:t>The main objective is to design a race car using Lego blocks that can travel the maximum distance down a ramp. </a:t>
            </a:r>
            <a:endParaRPr sz="1600" b="1" dirty="0">
              <a:solidFill>
                <a:schemeClr val="dk2"/>
              </a:solidFill>
              <a:latin typeface="Georgia"/>
              <a:ea typeface="Georgia"/>
              <a:cs typeface="Georgia"/>
              <a:sym typeface="Georgia"/>
            </a:endParaRPr>
          </a:p>
          <a:p>
            <a:pPr marL="0" lvl="0" indent="0" algn="l" rtl="0">
              <a:spcBef>
                <a:spcPts val="1000"/>
              </a:spcBef>
              <a:spcAft>
                <a:spcPts val="0"/>
              </a:spcAft>
              <a:buNone/>
            </a:pPr>
            <a:endParaRPr dirty="0"/>
          </a:p>
          <a:p>
            <a:pPr marL="0" lvl="0" indent="0" algn="l" rtl="0">
              <a:lnSpc>
                <a:spcPct val="115000"/>
              </a:lnSpc>
              <a:spcBef>
                <a:spcPts val="16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Factors and Response varaible</a:t>
            </a:r>
            <a:endParaRPr/>
          </a:p>
        </p:txBody>
      </p:sp>
      <p:sp>
        <p:nvSpPr>
          <p:cNvPr id="163" name="Google Shape;163;p21"/>
          <p:cNvSpPr txBox="1">
            <a:spLocks noGrp="1"/>
          </p:cNvSpPr>
          <p:nvPr>
            <p:ph type="body" idx="2"/>
          </p:nvPr>
        </p:nvSpPr>
        <p:spPr>
          <a:xfrm>
            <a:off x="5261225" y="819800"/>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2"/>
                </a:solidFill>
                <a:latin typeface="Georgia"/>
                <a:ea typeface="Georgia"/>
                <a:cs typeface="Georgia"/>
                <a:sym typeface="Georgia"/>
              </a:rPr>
              <a:t>Factors:</a:t>
            </a:r>
            <a:endParaRPr sz="1600" b="1" dirty="0">
              <a:solidFill>
                <a:schemeClr val="dk2"/>
              </a:solidFill>
              <a:latin typeface="Georgia"/>
              <a:ea typeface="Georgia"/>
              <a:cs typeface="Georgia"/>
              <a:sym typeface="Georgia"/>
            </a:endParaRPr>
          </a:p>
          <a:p>
            <a:pPr marL="0" lvl="0" indent="0" algn="l" rtl="0">
              <a:spcBef>
                <a:spcPts val="1000"/>
              </a:spcBef>
              <a:spcAft>
                <a:spcPts val="0"/>
              </a:spcAft>
              <a:buNone/>
            </a:pPr>
            <a:r>
              <a:rPr lang="en" sz="1600" b="1" dirty="0">
                <a:solidFill>
                  <a:schemeClr val="dk2"/>
                </a:solidFill>
                <a:latin typeface="Georgia"/>
                <a:ea typeface="Georgia"/>
                <a:cs typeface="Georgia"/>
                <a:sym typeface="Georgia"/>
              </a:rPr>
              <a:t>Axle base</a:t>
            </a:r>
            <a:endParaRPr sz="1600" b="1" dirty="0">
              <a:solidFill>
                <a:schemeClr val="dk2"/>
              </a:solidFill>
              <a:latin typeface="Georgia"/>
              <a:ea typeface="Georgia"/>
              <a:cs typeface="Georgia"/>
              <a:sym typeface="Georgia"/>
            </a:endParaRPr>
          </a:p>
          <a:p>
            <a:pPr marL="0" lvl="0" indent="0" algn="l" rtl="0">
              <a:spcBef>
                <a:spcPts val="1000"/>
              </a:spcBef>
              <a:spcAft>
                <a:spcPts val="0"/>
              </a:spcAft>
              <a:buNone/>
            </a:pPr>
            <a:r>
              <a:rPr lang="en" sz="1600" b="1" dirty="0">
                <a:solidFill>
                  <a:schemeClr val="dk2"/>
                </a:solidFill>
                <a:latin typeface="Georgia"/>
                <a:ea typeface="Georgia"/>
                <a:cs typeface="Georgia"/>
                <a:sym typeface="Georgia"/>
              </a:rPr>
              <a:t>Wheel Base</a:t>
            </a:r>
            <a:endParaRPr sz="1600" b="1" dirty="0">
              <a:solidFill>
                <a:schemeClr val="dk2"/>
              </a:solidFill>
              <a:latin typeface="Georgia"/>
              <a:ea typeface="Georgia"/>
              <a:cs typeface="Georgia"/>
              <a:sym typeface="Georgia"/>
            </a:endParaRPr>
          </a:p>
          <a:p>
            <a:pPr marL="0" lvl="0" indent="0" algn="l" rtl="0">
              <a:spcBef>
                <a:spcPts val="1000"/>
              </a:spcBef>
              <a:spcAft>
                <a:spcPts val="0"/>
              </a:spcAft>
              <a:buNone/>
            </a:pPr>
            <a:r>
              <a:rPr lang="en" sz="1600" b="1" dirty="0">
                <a:solidFill>
                  <a:schemeClr val="dk2"/>
                </a:solidFill>
                <a:latin typeface="Georgia"/>
                <a:ea typeface="Georgia"/>
                <a:cs typeface="Georgia"/>
                <a:sym typeface="Georgia"/>
              </a:rPr>
              <a:t>Wheel size</a:t>
            </a:r>
            <a:endParaRPr sz="1600" b="1" dirty="0">
              <a:solidFill>
                <a:schemeClr val="dk2"/>
              </a:solidFill>
              <a:latin typeface="Georgia"/>
              <a:ea typeface="Georgia"/>
              <a:cs typeface="Georgia"/>
              <a:sym typeface="Georgia"/>
            </a:endParaRPr>
          </a:p>
          <a:p>
            <a:pPr marL="0" lvl="0" indent="0" algn="l" rtl="0">
              <a:spcBef>
                <a:spcPts val="1000"/>
              </a:spcBef>
              <a:spcAft>
                <a:spcPts val="0"/>
              </a:spcAft>
              <a:buNone/>
            </a:pPr>
            <a:r>
              <a:rPr lang="en" sz="1600" b="1" dirty="0">
                <a:solidFill>
                  <a:schemeClr val="dk2"/>
                </a:solidFill>
                <a:latin typeface="Georgia"/>
                <a:ea typeface="Georgia"/>
                <a:cs typeface="Georgia"/>
                <a:sym typeface="Georgia"/>
              </a:rPr>
              <a:t>Weight distribution</a:t>
            </a:r>
            <a:endParaRPr sz="1600" b="1" dirty="0">
              <a:solidFill>
                <a:schemeClr val="dk2"/>
              </a:solidFill>
              <a:latin typeface="Georgia"/>
              <a:ea typeface="Georgia"/>
              <a:cs typeface="Georgia"/>
              <a:sym typeface="Georgia"/>
            </a:endParaRPr>
          </a:p>
          <a:p>
            <a:pPr marL="0" lvl="0" indent="0" algn="l" rtl="0">
              <a:spcBef>
                <a:spcPts val="1000"/>
              </a:spcBef>
              <a:spcAft>
                <a:spcPts val="0"/>
              </a:spcAft>
              <a:buNone/>
            </a:pPr>
            <a:endParaRPr sz="1600" b="1" dirty="0">
              <a:solidFill>
                <a:schemeClr val="dk2"/>
              </a:solidFill>
              <a:latin typeface="Georgia"/>
              <a:ea typeface="Georgia"/>
              <a:cs typeface="Georgia"/>
              <a:sym typeface="Georgia"/>
            </a:endParaRPr>
          </a:p>
          <a:p>
            <a:pPr marL="0" lvl="0" indent="0" algn="l" rtl="0">
              <a:spcBef>
                <a:spcPts val="1000"/>
              </a:spcBef>
              <a:spcAft>
                <a:spcPts val="0"/>
              </a:spcAft>
              <a:buNone/>
            </a:pPr>
            <a:r>
              <a:rPr lang="en" sz="1600" b="1" dirty="0">
                <a:solidFill>
                  <a:schemeClr val="dk2"/>
                </a:solidFill>
                <a:latin typeface="Georgia"/>
                <a:ea typeface="Georgia"/>
                <a:cs typeface="Georgia"/>
                <a:sym typeface="Georgia"/>
              </a:rPr>
              <a:t>Response variable: </a:t>
            </a:r>
            <a:endParaRPr sz="1600" b="1" dirty="0">
              <a:solidFill>
                <a:schemeClr val="dk2"/>
              </a:solidFill>
              <a:latin typeface="Georgia"/>
              <a:ea typeface="Georgia"/>
              <a:cs typeface="Georgia"/>
              <a:sym typeface="Georgia"/>
            </a:endParaRPr>
          </a:p>
          <a:p>
            <a:pPr marL="0" lvl="0" indent="0" algn="l" rtl="0">
              <a:spcBef>
                <a:spcPts val="1000"/>
              </a:spcBef>
              <a:spcAft>
                <a:spcPts val="1000"/>
              </a:spcAft>
              <a:buNone/>
            </a:pPr>
            <a:r>
              <a:rPr lang="en" sz="1600" b="1" dirty="0">
                <a:solidFill>
                  <a:schemeClr val="dk2"/>
                </a:solidFill>
                <a:latin typeface="Georgia"/>
                <a:ea typeface="Georgia"/>
                <a:cs typeface="Georgia"/>
                <a:sym typeface="Georgia"/>
              </a:rPr>
              <a:t>Y - distance travelled by the car down the ramp(in cm)</a:t>
            </a:r>
            <a:endParaRPr sz="1600" b="1" dirty="0">
              <a:solidFill>
                <a:schemeClr val="dk2"/>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Experimental setup</a:t>
            </a:r>
            <a:endParaRPr sz="3000"/>
          </a:p>
          <a:p>
            <a:pPr marL="0" lvl="0" indent="0" algn="l" rtl="0">
              <a:spcBef>
                <a:spcPts val="0"/>
              </a:spcBef>
              <a:spcAft>
                <a:spcPts val="0"/>
              </a:spcAft>
              <a:buNone/>
            </a:pPr>
            <a:endParaRPr sz="3000"/>
          </a:p>
        </p:txBody>
      </p:sp>
      <p:sp>
        <p:nvSpPr>
          <p:cNvPr id="174" name="Google Shape;174;p23"/>
          <p:cNvSpPr txBox="1">
            <a:spLocks noGrp="1"/>
          </p:cNvSpPr>
          <p:nvPr>
            <p:ph type="body" idx="2"/>
          </p:nvPr>
        </p:nvSpPr>
        <p:spPr>
          <a:xfrm>
            <a:off x="5100150" y="2781375"/>
            <a:ext cx="3374400" cy="302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400" b="1" dirty="0">
              <a:solidFill>
                <a:schemeClr val="dk1"/>
              </a:solidFill>
            </a:endParaRPr>
          </a:p>
          <a:p>
            <a:pPr marL="0" lvl="0" indent="0" algn="l" rtl="0">
              <a:spcBef>
                <a:spcPts val="1000"/>
              </a:spcBef>
              <a:spcAft>
                <a:spcPts val="0"/>
              </a:spcAft>
              <a:buNone/>
            </a:pPr>
            <a:r>
              <a:rPr lang="en" sz="1400" dirty="0">
                <a:solidFill>
                  <a:srgbClr val="000000"/>
                </a:solidFill>
                <a:latin typeface="Georgia"/>
                <a:ea typeface="Georgia"/>
                <a:cs typeface="Georgia"/>
                <a:sym typeface="Georgia"/>
              </a:rPr>
              <a:t>Makeshift ramp specifications:</a:t>
            </a:r>
            <a:endParaRPr sz="1400" dirty="0">
              <a:solidFill>
                <a:srgbClr val="000000"/>
              </a:solidFill>
              <a:latin typeface="Georgia"/>
              <a:ea typeface="Georgia"/>
              <a:cs typeface="Georgia"/>
              <a:sym typeface="Georgia"/>
            </a:endParaRPr>
          </a:p>
          <a:p>
            <a:pPr marL="0" lvl="0" indent="0" algn="l" rtl="0">
              <a:spcBef>
                <a:spcPts val="600"/>
              </a:spcBef>
              <a:spcAft>
                <a:spcPts val="0"/>
              </a:spcAft>
              <a:buNone/>
            </a:pPr>
            <a:r>
              <a:rPr lang="en" sz="1400" dirty="0">
                <a:solidFill>
                  <a:srgbClr val="000000"/>
                </a:solidFill>
                <a:latin typeface="Georgia"/>
                <a:ea typeface="Georgia"/>
                <a:cs typeface="Georgia"/>
                <a:sym typeface="Georgia"/>
              </a:rPr>
              <a:t>Height  - 15 cm</a:t>
            </a:r>
            <a:endParaRPr sz="1400" dirty="0">
              <a:solidFill>
                <a:srgbClr val="000000"/>
              </a:solidFill>
              <a:latin typeface="Georgia"/>
              <a:ea typeface="Georgia"/>
              <a:cs typeface="Georgia"/>
              <a:sym typeface="Georgia"/>
            </a:endParaRPr>
          </a:p>
          <a:p>
            <a:pPr marL="0" lvl="0" indent="0" algn="l" rtl="0">
              <a:spcBef>
                <a:spcPts val="600"/>
              </a:spcBef>
              <a:spcAft>
                <a:spcPts val="0"/>
              </a:spcAft>
              <a:buNone/>
            </a:pPr>
            <a:r>
              <a:rPr lang="en" sz="1400" dirty="0">
                <a:solidFill>
                  <a:srgbClr val="000000"/>
                </a:solidFill>
                <a:latin typeface="Georgia"/>
                <a:ea typeface="Georgia"/>
                <a:cs typeface="Georgia"/>
                <a:sym typeface="Georgia"/>
              </a:rPr>
              <a:t>Length  - 30 cm</a:t>
            </a:r>
            <a:endParaRPr sz="1400" dirty="0">
              <a:solidFill>
                <a:srgbClr val="000000"/>
              </a:solidFill>
              <a:latin typeface="Georgia"/>
              <a:ea typeface="Georgia"/>
              <a:cs typeface="Georgia"/>
              <a:sym typeface="Georgia"/>
            </a:endParaRPr>
          </a:p>
          <a:p>
            <a:pPr marL="0" lvl="0" indent="0" algn="l" rtl="0">
              <a:spcBef>
                <a:spcPts val="600"/>
              </a:spcBef>
              <a:spcAft>
                <a:spcPts val="0"/>
              </a:spcAft>
              <a:buNone/>
            </a:pPr>
            <a:r>
              <a:rPr lang="en" sz="1400" dirty="0">
                <a:solidFill>
                  <a:srgbClr val="000000"/>
                </a:solidFill>
                <a:latin typeface="Georgia"/>
                <a:ea typeface="Georgia"/>
                <a:cs typeface="Georgia"/>
                <a:sym typeface="Georgia"/>
              </a:rPr>
              <a:t>Angle - 30 degrees</a:t>
            </a:r>
            <a:endParaRPr sz="1400" dirty="0">
              <a:solidFill>
                <a:srgbClr val="000000"/>
              </a:solidFill>
              <a:latin typeface="Georgia"/>
              <a:ea typeface="Georgia"/>
              <a:cs typeface="Georgia"/>
              <a:sym typeface="Georgia"/>
            </a:endParaRPr>
          </a:p>
          <a:p>
            <a:pPr marL="0" lvl="0" indent="0" algn="l" rtl="0">
              <a:spcBef>
                <a:spcPts val="600"/>
              </a:spcBef>
              <a:spcAft>
                <a:spcPts val="600"/>
              </a:spcAft>
              <a:buNone/>
            </a:pPr>
            <a:endParaRPr sz="1200" dirty="0">
              <a:solidFill>
                <a:srgbClr val="000000"/>
              </a:solidFill>
              <a:latin typeface="Georgia"/>
              <a:ea typeface="Georgia"/>
              <a:cs typeface="Georgia"/>
              <a:sym typeface="Georgia"/>
            </a:endParaRPr>
          </a:p>
        </p:txBody>
      </p:sp>
      <p:pic>
        <p:nvPicPr>
          <p:cNvPr id="175" name="Google Shape;175;p23"/>
          <p:cNvPicPr preferRelativeResize="0"/>
          <p:nvPr/>
        </p:nvPicPr>
        <p:blipFill>
          <a:blip r:embed="rId3">
            <a:alphaModFix/>
          </a:blip>
          <a:stretch>
            <a:fillRect/>
          </a:stretch>
        </p:blipFill>
        <p:spPr>
          <a:xfrm>
            <a:off x="5136300" y="304800"/>
            <a:ext cx="3302099" cy="2476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p:txBody>
      </p:sp>
      <p:sp>
        <p:nvSpPr>
          <p:cNvPr id="181" name="Google Shape;181;p2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1" dirty="0">
              <a:solidFill>
                <a:schemeClr val="dk2"/>
              </a:solidFill>
              <a:latin typeface="Georgia"/>
              <a:ea typeface="Georgia"/>
              <a:cs typeface="Georgia"/>
              <a:sym typeface="Georgia"/>
            </a:endParaRPr>
          </a:p>
          <a:p>
            <a:pPr marL="0" lvl="0" indent="0" algn="l" rtl="0">
              <a:spcBef>
                <a:spcPts val="1000"/>
              </a:spcBef>
              <a:spcAft>
                <a:spcPts val="0"/>
              </a:spcAft>
              <a:buNone/>
            </a:pPr>
            <a:r>
              <a:rPr lang="en" sz="1600" b="1" dirty="0">
                <a:solidFill>
                  <a:schemeClr val="dk2"/>
                </a:solidFill>
                <a:latin typeface="Georgia"/>
                <a:ea typeface="Georgia"/>
                <a:cs typeface="Georgia"/>
                <a:sym typeface="Georgia"/>
              </a:rPr>
              <a:t>Only use the provided Lego blocks </a:t>
            </a:r>
            <a:endParaRPr sz="1600" b="1" dirty="0">
              <a:solidFill>
                <a:schemeClr val="dk2"/>
              </a:solidFill>
              <a:latin typeface="Georgia"/>
              <a:ea typeface="Georgia"/>
              <a:cs typeface="Georgia"/>
              <a:sym typeface="Georgia"/>
            </a:endParaRPr>
          </a:p>
          <a:p>
            <a:pPr marL="0" lvl="0" indent="0" algn="l" rtl="0">
              <a:spcBef>
                <a:spcPts val="1000"/>
              </a:spcBef>
              <a:spcAft>
                <a:spcPts val="1000"/>
              </a:spcAft>
              <a:buNone/>
            </a:pPr>
            <a:r>
              <a:rPr lang="en" sz="1600" b="1" dirty="0">
                <a:solidFill>
                  <a:schemeClr val="dk2"/>
                </a:solidFill>
                <a:latin typeface="Georgia"/>
                <a:ea typeface="Georgia"/>
                <a:cs typeface="Georgia"/>
                <a:sym typeface="Georgia"/>
              </a:rPr>
              <a:t>Every design must have a windshield and steering wheel </a:t>
            </a:r>
            <a:endParaRPr sz="1600" b="1" dirty="0">
              <a:solidFill>
                <a:schemeClr val="dk2"/>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of Experiments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000"/>
              </a:spcBef>
              <a:spcAft>
                <a:spcPts val="1000"/>
              </a:spcAft>
              <a:buNone/>
            </a:pPr>
            <a:endParaRPr/>
          </a:p>
        </p:txBody>
      </p:sp>
      <p:graphicFrame>
        <p:nvGraphicFramePr>
          <p:cNvPr id="192" name="Google Shape;192;p26"/>
          <p:cNvGraphicFramePr/>
          <p:nvPr/>
        </p:nvGraphicFramePr>
        <p:xfrm>
          <a:off x="1092700" y="1743975"/>
          <a:ext cx="7239000" cy="2011530"/>
        </p:xfrm>
        <a:graphic>
          <a:graphicData uri="http://schemas.openxmlformats.org/drawingml/2006/table">
            <a:tbl>
              <a:tblPr>
                <a:noFill/>
                <a:tableStyleId>{2923959F-8BE6-4F40-AF5B-80830BF63103}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600">
                          <a:latin typeface="Georgia"/>
                          <a:ea typeface="Georgia"/>
                          <a:cs typeface="Georgia"/>
                          <a:sym typeface="Georgia"/>
                        </a:rPr>
                        <a:t>Low</a:t>
                      </a:r>
                      <a:endParaRPr sz="1600">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600">
                          <a:latin typeface="Georgia"/>
                          <a:ea typeface="Georgia"/>
                          <a:cs typeface="Georgia"/>
                          <a:sym typeface="Georgia"/>
                        </a:rPr>
                        <a:t>High</a:t>
                      </a:r>
                      <a:endParaRPr sz="16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latin typeface="Georgia"/>
                          <a:ea typeface="Georgia"/>
                          <a:cs typeface="Georgia"/>
                          <a:sym typeface="Georgia"/>
                        </a:rPr>
                        <a:t>Wheel Base</a:t>
                      </a:r>
                      <a:endParaRPr>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a:t>3.5 cm</a:t>
                      </a:r>
                      <a:endParaRPr/>
                    </a:p>
                  </a:txBody>
                  <a:tcPr marL="91425" marR="91425" marT="91425" marB="91425"/>
                </a:tc>
                <a:tc>
                  <a:txBody>
                    <a:bodyPr/>
                    <a:lstStyle/>
                    <a:p>
                      <a:pPr marL="0" lvl="0" indent="0" algn="ctr" rtl="0">
                        <a:spcBef>
                          <a:spcPts val="0"/>
                        </a:spcBef>
                        <a:spcAft>
                          <a:spcPts val="0"/>
                        </a:spcAft>
                        <a:buNone/>
                      </a:pPr>
                      <a:r>
                        <a:rPr lang="en"/>
                        <a:t>5 cm</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latin typeface="Georgia"/>
                          <a:ea typeface="Georgia"/>
                          <a:cs typeface="Georgia"/>
                          <a:sym typeface="Georgia"/>
                        </a:rPr>
                        <a:t>Axle Base</a:t>
                      </a:r>
                      <a:endParaRPr>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a:t>1.5 cm</a:t>
                      </a:r>
                      <a:endParaRPr/>
                    </a:p>
                  </a:txBody>
                  <a:tcPr marL="91425" marR="91425" marT="91425" marB="91425"/>
                </a:tc>
                <a:tc>
                  <a:txBody>
                    <a:bodyPr/>
                    <a:lstStyle/>
                    <a:p>
                      <a:pPr marL="0" lvl="0" indent="0" algn="ctr" rtl="0">
                        <a:spcBef>
                          <a:spcPts val="0"/>
                        </a:spcBef>
                        <a:spcAft>
                          <a:spcPts val="0"/>
                        </a:spcAft>
                        <a:buNone/>
                      </a:pPr>
                      <a:r>
                        <a:rPr lang="en"/>
                        <a:t>3.4 cm</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latin typeface="Georgia"/>
                          <a:ea typeface="Georgia"/>
                          <a:cs typeface="Georgia"/>
                          <a:sym typeface="Georgia"/>
                        </a:rPr>
                        <a:t>Wheel size</a:t>
                      </a:r>
                      <a:endParaRPr>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a:t>small</a:t>
                      </a:r>
                      <a:endParaRPr/>
                    </a:p>
                  </a:txBody>
                  <a:tcPr marL="91425" marR="91425" marT="91425" marB="91425"/>
                </a:tc>
                <a:tc>
                  <a:txBody>
                    <a:bodyPr/>
                    <a:lstStyle/>
                    <a:p>
                      <a:pPr marL="0" lvl="0" indent="0" algn="ctr" rtl="0">
                        <a:spcBef>
                          <a:spcPts val="0"/>
                        </a:spcBef>
                        <a:spcAft>
                          <a:spcPts val="0"/>
                        </a:spcAft>
                        <a:buNone/>
                      </a:pPr>
                      <a:r>
                        <a:rPr lang="en"/>
                        <a:t>big</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latin typeface="Georgia"/>
                          <a:ea typeface="Georgia"/>
                          <a:cs typeface="Georgia"/>
                          <a:sym typeface="Georgia"/>
                        </a:rPr>
                        <a:t>Weight Distribution</a:t>
                      </a:r>
                      <a:endParaRPr>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a:t>Back</a:t>
                      </a:r>
                      <a:endParaRPr/>
                    </a:p>
                  </a:txBody>
                  <a:tcPr marL="91425" marR="91425" marT="91425" marB="91425"/>
                </a:tc>
                <a:tc>
                  <a:txBody>
                    <a:bodyPr/>
                    <a:lstStyle/>
                    <a:p>
                      <a:pPr marL="0" lvl="0" indent="0" algn="ctr" rtl="0">
                        <a:spcBef>
                          <a:spcPts val="0"/>
                        </a:spcBef>
                        <a:spcAft>
                          <a:spcPts val="0"/>
                        </a:spcAft>
                        <a:buNone/>
                      </a:pPr>
                      <a:r>
                        <a:rPr lang="en"/>
                        <a:t>Front</a:t>
                      </a:r>
                      <a:endParaRPr/>
                    </a:p>
                  </a:txBody>
                  <a:tcPr marL="91425" marR="91425" marT="91425" marB="91425"/>
                </a:tc>
                <a:extLst>
                  <a:ext uri="{0D108BD9-81ED-4DB2-BD59-A6C34878D82A}">
                    <a16:rowId xmlns:a16="http://schemas.microsoft.com/office/drawing/2014/main" val="10004"/>
                  </a:ext>
                </a:extLst>
              </a:tr>
            </a:tbl>
          </a:graphicData>
        </a:graphic>
      </p:graphicFrame>
      <p:sp>
        <p:nvSpPr>
          <p:cNvPr id="193" name="Google Shape;193;p26"/>
          <p:cNvSpPr txBox="1"/>
          <p:nvPr/>
        </p:nvSpPr>
        <p:spPr>
          <a:xfrm>
            <a:off x="1092700" y="682100"/>
            <a:ext cx="5309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1"/>
                </a:solidFill>
                <a:latin typeface="Lato"/>
                <a:ea typeface="Lato"/>
                <a:cs typeface="Lato"/>
                <a:sym typeface="Lato"/>
              </a:rPr>
              <a:t>Full Factorial Analysis</a:t>
            </a:r>
            <a:endParaRPr sz="1600" b="1">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484</Words>
  <Application>Microsoft Office PowerPoint</Application>
  <PresentationFormat>On-screen Show (16:9)</PresentationFormat>
  <Paragraphs>82</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Georgia</vt:lpstr>
      <vt:lpstr>Lato</vt:lpstr>
      <vt:lpstr>Arial</vt:lpstr>
      <vt:lpstr>Raleway</vt:lpstr>
      <vt:lpstr>Roboto</vt:lpstr>
      <vt:lpstr>Streamline</vt:lpstr>
      <vt:lpstr>LEGO DOE PROJECT</vt:lpstr>
      <vt:lpstr>contents</vt:lpstr>
      <vt:lpstr>Introduction</vt:lpstr>
      <vt:lpstr>Objective</vt:lpstr>
      <vt:lpstr>Factors and Response varaible</vt:lpstr>
      <vt:lpstr>Experimental setup </vt:lpstr>
      <vt:lpstr>Constraints</vt:lpstr>
      <vt:lpstr>Design of Experiments</vt:lpstr>
      <vt:lpstr>PowerPoint Presentation</vt:lpstr>
      <vt:lpstr>PowerPoint Presentation</vt:lpstr>
      <vt:lpstr>Remodelling</vt:lpstr>
      <vt:lpstr>PowerPoint Presentation</vt:lpstr>
      <vt:lpstr>PowerPoint Presentation</vt:lpstr>
      <vt:lpstr>PowerPoint Presentation</vt:lpstr>
      <vt:lpstr>PowerPoint Presentation</vt:lpstr>
      <vt:lpstr>Analysis</vt:lpstr>
      <vt:lpstr>PowerPoint Presentation</vt:lpstr>
      <vt:lpstr>PowerPoint Presentation</vt:lpstr>
      <vt:lpstr>PowerPoint Presentation</vt:lpstr>
      <vt:lpstr>PowerPoint Presentation</vt:lpstr>
      <vt:lpstr>Insights</vt:lpstr>
      <vt:lpstr>PowerPoint Presentation</vt:lpstr>
      <vt:lpstr>Model diagnostics</vt:lpstr>
      <vt:lpstr>Summary</vt:lpstr>
      <vt:lpstr>Challenges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Vivekchandra Donta</dc:creator>
  <cp:lastModifiedBy>Kamala Kumari Karuturi</cp:lastModifiedBy>
  <cp:revision>2</cp:revision>
  <dcterms:modified xsi:type="dcterms:W3CDTF">2024-12-07T07:07:49Z</dcterms:modified>
</cp:coreProperties>
</file>